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207E"/>
    <a:srgbClr val="7BC142"/>
    <a:srgbClr val="00B3EF"/>
    <a:srgbClr val="FFFF81"/>
    <a:srgbClr val="673105"/>
    <a:srgbClr val="F168A8"/>
    <a:srgbClr val="FAC094"/>
    <a:srgbClr val="CBE6B4"/>
    <a:srgbClr val="F9BDDA"/>
    <a:srgbClr val="F47D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920" y="-42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AD601-D4DE-4E63-8D18-C0E2C57735A3}" type="datetimeFigureOut">
              <a:rPr kumimoji="1" lang="ja-JP" altLang="en-US" smtClean="0"/>
              <a:t>2015/6/19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6E18D-4282-473C-8DF7-77BDAD4DE1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725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6E18D-4282-473C-8DF7-77BDAD4DE18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4676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26DE-F60A-4852-9C3A-19AE4EB414A0}" type="datetimeFigureOut">
              <a:rPr kumimoji="1" lang="ja-JP" altLang="en-US" smtClean="0"/>
              <a:t>2015/6/19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7F0D9-53F6-47EF-A2D2-78DACE9859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230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26DE-F60A-4852-9C3A-19AE4EB414A0}" type="datetimeFigureOut">
              <a:rPr kumimoji="1" lang="ja-JP" altLang="en-US" smtClean="0"/>
              <a:t>2015/6/19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7F0D9-53F6-47EF-A2D2-78DACE9859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619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26DE-F60A-4852-9C3A-19AE4EB414A0}" type="datetimeFigureOut">
              <a:rPr kumimoji="1" lang="ja-JP" altLang="en-US" smtClean="0"/>
              <a:t>2015/6/19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7F0D9-53F6-47EF-A2D2-78DACE9859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8868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26DE-F60A-4852-9C3A-19AE4EB414A0}" type="datetimeFigureOut">
              <a:rPr kumimoji="1" lang="ja-JP" altLang="en-US" smtClean="0"/>
              <a:t>2015/6/19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7F0D9-53F6-47EF-A2D2-78DACE9859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651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26DE-F60A-4852-9C3A-19AE4EB414A0}" type="datetimeFigureOut">
              <a:rPr kumimoji="1" lang="ja-JP" altLang="en-US" smtClean="0"/>
              <a:t>2015/6/19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7F0D9-53F6-47EF-A2D2-78DACE9859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70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26DE-F60A-4852-9C3A-19AE4EB414A0}" type="datetimeFigureOut">
              <a:rPr kumimoji="1" lang="ja-JP" altLang="en-US" smtClean="0"/>
              <a:t>2015/6/19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7F0D9-53F6-47EF-A2D2-78DACE9859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339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26DE-F60A-4852-9C3A-19AE4EB414A0}" type="datetimeFigureOut">
              <a:rPr kumimoji="1" lang="ja-JP" altLang="en-US" smtClean="0"/>
              <a:t>2015/6/19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7F0D9-53F6-47EF-A2D2-78DACE9859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3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26DE-F60A-4852-9C3A-19AE4EB414A0}" type="datetimeFigureOut">
              <a:rPr kumimoji="1" lang="ja-JP" altLang="en-US" smtClean="0"/>
              <a:t>2015/6/19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7F0D9-53F6-47EF-A2D2-78DACE9859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00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26DE-F60A-4852-9C3A-19AE4EB414A0}" type="datetimeFigureOut">
              <a:rPr kumimoji="1" lang="ja-JP" altLang="en-US" smtClean="0"/>
              <a:t>2015/6/19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7F0D9-53F6-47EF-A2D2-78DACE9859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4721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26DE-F60A-4852-9C3A-19AE4EB414A0}" type="datetimeFigureOut">
              <a:rPr kumimoji="1" lang="ja-JP" altLang="en-US" smtClean="0"/>
              <a:t>2015/6/19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7F0D9-53F6-47EF-A2D2-78DACE9859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123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26DE-F60A-4852-9C3A-19AE4EB414A0}" type="datetimeFigureOut">
              <a:rPr kumimoji="1" lang="ja-JP" altLang="en-US" smtClean="0"/>
              <a:t>2015/6/19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7F0D9-53F6-47EF-A2D2-78DACE9859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408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26DE-F60A-4852-9C3A-19AE4EB414A0}" type="datetimeFigureOut">
              <a:rPr kumimoji="1" lang="ja-JP" altLang="en-US" smtClean="0"/>
              <a:t>2015/6/19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7F0D9-53F6-47EF-A2D2-78DACE9859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05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/>
          <p:cNvSpPr/>
          <p:nvPr/>
        </p:nvSpPr>
        <p:spPr>
          <a:xfrm>
            <a:off x="0" y="-3092"/>
            <a:ext cx="6858000" cy="7764403"/>
          </a:xfrm>
          <a:prstGeom prst="rect">
            <a:avLst/>
          </a:prstGeom>
          <a:gradFill flip="none" rotWithShape="1">
            <a:gsLst>
              <a:gs pos="0">
                <a:srgbClr val="00B3EF">
                  <a:tint val="66000"/>
                  <a:satMod val="160000"/>
                </a:srgbClr>
              </a:gs>
              <a:gs pos="26000">
                <a:srgbClr val="00B3EF">
                  <a:tint val="44500"/>
                  <a:satMod val="160000"/>
                </a:srgb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0" y="3206635"/>
            <a:ext cx="6858000" cy="4554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写真を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入れて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ください（背景）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0" y="7761312"/>
            <a:ext cx="6858000" cy="2144688"/>
          </a:xfrm>
          <a:prstGeom prst="rect">
            <a:avLst/>
          </a:prstGeom>
          <a:solidFill>
            <a:srgbClr val="00B3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6" t="961"/>
          <a:stretch/>
        </p:blipFill>
        <p:spPr bwMode="auto">
          <a:xfrm>
            <a:off x="3630079" y="8481392"/>
            <a:ext cx="3046436" cy="1287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テキスト ボックス 14"/>
          <p:cNvSpPr txBox="1"/>
          <p:nvPr/>
        </p:nvSpPr>
        <p:spPr>
          <a:xfrm>
            <a:off x="3573016" y="7761312"/>
            <a:ext cx="30629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●バス</a:t>
            </a:r>
            <a:endParaRPr kumimoji="1" lang="en-US" altLang="ja-JP" sz="7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焼津駅南口（</a:t>
            </a:r>
            <a:r>
              <a:rPr lang="en-US" altLang="ja-JP" sz="7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7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番のり</a:t>
            </a:r>
            <a:r>
              <a:rPr lang="ja-JP" altLang="en-US" sz="700" dirty="0" err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ば</a:t>
            </a:r>
            <a:r>
              <a:rPr lang="ja-JP" altLang="en-US" sz="7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7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7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番のり</a:t>
            </a:r>
            <a:r>
              <a:rPr lang="ja-JP" altLang="en-US" sz="700" dirty="0" err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ば</a:t>
            </a:r>
            <a:r>
              <a:rPr lang="ja-JP" altLang="en-US" sz="7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）よりバスに</a:t>
            </a:r>
            <a:r>
              <a:rPr lang="en-US" altLang="ja-JP" sz="7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7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分乗り、</a:t>
            </a:r>
            <a:endParaRPr lang="en-US" altLang="ja-JP" sz="7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バス</a:t>
            </a:r>
            <a:r>
              <a:rPr lang="ja-JP" altLang="en-US" sz="7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停「さかなセンター」で降車のち、徒歩で</a:t>
            </a:r>
            <a:r>
              <a:rPr lang="en-US" altLang="ja-JP" sz="7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lang="ja-JP" altLang="en-US" sz="7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</a:t>
            </a:r>
            <a:endParaRPr lang="en-US" altLang="ja-JP" sz="7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7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●車</a:t>
            </a:r>
            <a:endParaRPr kumimoji="1" lang="en-US" altLang="ja-JP" sz="7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東名焼津インターチェンジより車で</a:t>
            </a:r>
            <a:r>
              <a:rPr lang="en-US" altLang="ja-JP" sz="7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7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　（</a:t>
            </a:r>
            <a:r>
              <a:rPr kumimoji="1" lang="ja-JP" altLang="en-US" sz="7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駐車場　</a:t>
            </a:r>
            <a:r>
              <a:rPr kumimoji="1" lang="en-US" altLang="ja-JP" sz="7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kumimoji="1" lang="ja-JP" altLang="en-US" sz="7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台）</a:t>
            </a:r>
            <a:endParaRPr kumimoji="1" lang="ja-JP" altLang="en-US" sz="7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4189242" y="1486254"/>
            <a:ext cx="2162492" cy="216249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5229200" y="3239730"/>
            <a:ext cx="1587512" cy="15875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16632" y="8631214"/>
            <a:ext cx="396044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" b="1" dirty="0" smtClean="0">
                <a:solidFill>
                  <a:srgbClr val="FFFF00"/>
                </a:solidFill>
                <a:latin typeface="ヒラギノ角ゴ StdN W8" pitchFamily="34" charset="-128"/>
                <a:ea typeface="ヒラギノ角ゴ StdN W8" pitchFamily="34" charset="-128"/>
                <a:cs typeface="メイリオ" panose="020B0604030504040204" pitchFamily="50" charset="-128"/>
              </a:rPr>
              <a:t>TEL</a:t>
            </a:r>
            <a:r>
              <a:rPr lang="ja-JP" altLang="en-US" sz="2200" b="1" dirty="0" smtClean="0">
                <a:solidFill>
                  <a:srgbClr val="FFFF00"/>
                </a:solidFill>
                <a:latin typeface="ヒラギノ角ゴ StdN W8" pitchFamily="34" charset="-128"/>
                <a:ea typeface="ヒラギノ角ゴ StdN W8" pitchFamily="34" charset="-128"/>
                <a:cs typeface="メイリオ" panose="020B0604030504040204" pitchFamily="50" charset="-128"/>
              </a:rPr>
              <a:t>　</a:t>
            </a:r>
            <a:r>
              <a:rPr lang="en-US" altLang="ja-JP" sz="2200" b="1" dirty="0" smtClean="0">
                <a:solidFill>
                  <a:srgbClr val="FFFF00"/>
                </a:solidFill>
                <a:latin typeface="ヒラギノ角ゴ StdN W8" pitchFamily="34" charset="-128"/>
                <a:ea typeface="ヒラギノ角ゴ StdN W8" pitchFamily="34" charset="-128"/>
                <a:cs typeface="メイリオ" panose="020B0604030504040204" pitchFamily="50" charset="-128"/>
              </a:rPr>
              <a:t>054-626-8888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16632" y="7905328"/>
            <a:ext cx="35134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心とからだを育てる保育</a:t>
            </a:r>
            <a:endParaRPr kumimoji="1" lang="en-US" altLang="ja-JP" sz="12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パステル学園　</a:t>
            </a:r>
            <a:r>
              <a:rPr lang="ja-JP" altLang="en-US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パステルこども</a:t>
            </a:r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園</a:t>
            </a:r>
            <a:endParaRPr lang="en-US" altLang="ja-JP" sz="16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6632" y="8396897"/>
            <a:ext cx="25918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425-0092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焼津市越後島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385</a:t>
            </a:r>
          </a:p>
        </p:txBody>
      </p:sp>
      <p:sp>
        <p:nvSpPr>
          <p:cNvPr id="12" name="角丸四角形 11"/>
          <p:cNvSpPr/>
          <p:nvPr/>
        </p:nvSpPr>
        <p:spPr>
          <a:xfrm>
            <a:off x="2708519" y="6035779"/>
            <a:ext cx="3967997" cy="1613237"/>
          </a:xfrm>
          <a:prstGeom prst="roundRect">
            <a:avLst/>
          </a:prstGeom>
          <a:solidFill>
            <a:srgbClr val="FFFF81">
              <a:alpha val="76000"/>
            </a:srgbClr>
          </a:solidFill>
          <a:ln>
            <a:solidFill>
              <a:srgbClr val="D820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solidFill>
                  <a:srgbClr val="673105"/>
                </a:solidFill>
                <a:latin typeface="ヒラギノ角ゴ Pro W6" pitchFamily="34" charset="-128"/>
                <a:ea typeface="ヒラギノ角ゴ Pro W6" pitchFamily="34" charset="-128"/>
              </a:rPr>
              <a:t>パステルこども園の</a:t>
            </a:r>
            <a:r>
              <a:rPr kumimoji="1" lang="en-US" altLang="ja-JP" b="1" dirty="0" smtClean="0">
                <a:solidFill>
                  <a:srgbClr val="673105"/>
                </a:solidFill>
                <a:latin typeface="ヒラギノ角ゴ Pro W6" pitchFamily="34" charset="-128"/>
                <a:ea typeface="ヒラギノ角ゴ Pro W6" pitchFamily="34" charset="-128"/>
              </a:rPr>
              <a:t>3</a:t>
            </a:r>
            <a:r>
              <a:rPr kumimoji="1" lang="ja-JP" altLang="en-US" b="1" dirty="0" err="1" smtClean="0">
                <a:solidFill>
                  <a:srgbClr val="673105"/>
                </a:solidFill>
                <a:latin typeface="ヒラギノ角ゴ Pro W6" pitchFamily="34" charset="-128"/>
                <a:ea typeface="ヒラギノ角ゴ Pro W6" pitchFamily="34" charset="-128"/>
              </a:rPr>
              <a:t>つの</a:t>
            </a:r>
            <a:r>
              <a:rPr kumimoji="1" lang="ja-JP" altLang="en-US" b="1" dirty="0" smtClean="0">
                <a:solidFill>
                  <a:srgbClr val="673105"/>
                </a:solidFill>
                <a:latin typeface="ヒラギノ角ゴ Pro W6" pitchFamily="34" charset="-128"/>
                <a:ea typeface="ヒラギノ角ゴ Pro W6" pitchFamily="34" charset="-128"/>
              </a:rPr>
              <a:t>ポイント</a:t>
            </a:r>
            <a:endParaRPr kumimoji="1" lang="en-US" altLang="ja-JP" b="1" dirty="0" smtClean="0">
              <a:solidFill>
                <a:srgbClr val="673105"/>
              </a:solidFill>
              <a:latin typeface="ヒラギノ角ゴ Pro W6" pitchFamily="34" charset="-128"/>
              <a:ea typeface="ヒラギノ角ゴ Pro W6" pitchFamily="34" charset="-128"/>
            </a:endParaRPr>
          </a:p>
          <a:p>
            <a:endParaRPr kumimoji="1" lang="en-US" altLang="ja-JP" sz="800" dirty="0" smtClean="0">
              <a:solidFill>
                <a:srgbClr val="673105"/>
              </a:solidFill>
              <a:latin typeface="ヒラギノ角ゴ Pro W6" pitchFamily="34" charset="-128"/>
              <a:ea typeface="ヒラギノ角ゴ Pro W6" pitchFamily="34" charset="-128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1400" dirty="0" smtClean="0">
                <a:solidFill>
                  <a:srgbClr val="673105"/>
                </a:solidFill>
                <a:latin typeface="ヒラギノ角ゴ Pro W6" pitchFamily="34" charset="-128"/>
                <a:ea typeface="ヒラギノ角ゴ Pro W6" pitchFamily="34" charset="-128"/>
              </a:rPr>
              <a:t>豊かな自然や動物に囲まれた保育</a:t>
            </a:r>
            <a:endParaRPr kumimoji="1" lang="en-US" altLang="ja-JP" sz="1400" dirty="0" smtClean="0">
              <a:solidFill>
                <a:srgbClr val="673105"/>
              </a:solidFill>
              <a:latin typeface="ヒラギノ角ゴ Pro W6" pitchFamily="34" charset="-128"/>
              <a:ea typeface="ヒラギノ角ゴ Pro W6" pitchFamily="34" charset="-128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1400" dirty="0" smtClean="0">
                <a:solidFill>
                  <a:srgbClr val="673105"/>
                </a:solidFill>
                <a:latin typeface="ヒラギノ角ゴ Pro W6" pitchFamily="34" charset="-128"/>
                <a:ea typeface="ヒラギノ角ゴ Pro W6" pitchFamily="34" charset="-128"/>
              </a:rPr>
              <a:t>バスコースは</a:t>
            </a:r>
            <a:r>
              <a:rPr lang="en-US" altLang="ja-JP" sz="1400" dirty="0" smtClean="0">
                <a:solidFill>
                  <a:srgbClr val="673105"/>
                </a:solidFill>
                <a:latin typeface="ヒラギノ角ゴ Pro W6" pitchFamily="34" charset="-128"/>
                <a:ea typeface="ヒラギノ角ゴ Pro W6" pitchFamily="34" charset="-128"/>
              </a:rPr>
              <a:t>3</a:t>
            </a:r>
            <a:r>
              <a:rPr lang="ja-JP" altLang="en-US" sz="1400" dirty="0" smtClean="0">
                <a:solidFill>
                  <a:srgbClr val="673105"/>
                </a:solidFill>
                <a:latin typeface="ヒラギノ角ゴ Pro W6" pitchFamily="34" charset="-128"/>
                <a:ea typeface="ヒラギノ角ゴ Pro W6" pitchFamily="34" charset="-128"/>
              </a:rPr>
              <a:t>コース運行</a:t>
            </a:r>
            <a:endParaRPr lang="en-US" altLang="ja-JP" sz="1400" dirty="0" smtClean="0">
              <a:solidFill>
                <a:srgbClr val="673105"/>
              </a:solidFill>
              <a:latin typeface="ヒラギノ角ゴ Pro W6" pitchFamily="34" charset="-128"/>
              <a:ea typeface="ヒラギノ角ゴ Pro W6" pitchFamily="34" charset="-128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1400" dirty="0" smtClean="0">
                <a:solidFill>
                  <a:srgbClr val="673105"/>
                </a:solidFill>
                <a:latin typeface="ヒラギノ角ゴ Pro W6" pitchFamily="34" charset="-128"/>
                <a:ea typeface="ヒラギノ角ゴ Pro W6" pitchFamily="34" charset="-128"/>
              </a:rPr>
              <a:t>音楽や英会話などの多彩なカリキュラム</a:t>
            </a:r>
            <a:endParaRPr kumimoji="1" lang="ja-JP" altLang="en-US" sz="1400" dirty="0">
              <a:solidFill>
                <a:srgbClr val="673105"/>
              </a:solidFill>
              <a:latin typeface="ヒラギノ角ゴ Pro W6" pitchFamily="34" charset="-128"/>
              <a:ea typeface="ヒラギノ角ゴ Pro W6" pitchFamily="34" charset="-128"/>
            </a:endParaRPr>
          </a:p>
        </p:txBody>
      </p:sp>
      <p:sp>
        <p:nvSpPr>
          <p:cNvPr id="2" name="円/楕円 1"/>
          <p:cNvSpPr/>
          <p:nvPr/>
        </p:nvSpPr>
        <p:spPr>
          <a:xfrm>
            <a:off x="78236" y="1349612"/>
            <a:ext cx="2918315" cy="3058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78237" y="4740601"/>
            <a:ext cx="2462002" cy="2462002"/>
          </a:xfrm>
          <a:prstGeom prst="ellipse">
            <a:avLst/>
          </a:prstGeom>
          <a:solidFill>
            <a:srgbClr val="D82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2060848" y="204783"/>
            <a:ext cx="1037178" cy="1037178"/>
          </a:xfrm>
          <a:prstGeom prst="rect">
            <a:avLst/>
          </a:prstGeom>
          <a:solidFill>
            <a:srgbClr val="F168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3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園</a:t>
            </a:r>
            <a:endParaRPr kumimoji="1" lang="ja-JP" altLang="en-US" sz="63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390822" y="204783"/>
            <a:ext cx="1037178" cy="1037178"/>
          </a:xfrm>
          <a:prstGeom prst="rect">
            <a:avLst/>
          </a:prstGeom>
          <a:solidFill>
            <a:srgbClr val="7BC1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3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募</a:t>
            </a:r>
            <a:endParaRPr kumimoji="1" lang="ja-JP" altLang="en-US" sz="63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225835" y="632146"/>
            <a:ext cx="1037178" cy="1037178"/>
          </a:xfrm>
          <a:prstGeom prst="rect">
            <a:avLst/>
          </a:prstGeom>
          <a:solidFill>
            <a:srgbClr val="00B3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3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児</a:t>
            </a:r>
            <a:endParaRPr kumimoji="1" lang="ja-JP" altLang="en-US" sz="63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555809" y="668150"/>
            <a:ext cx="1037178" cy="1037178"/>
          </a:xfrm>
          <a:prstGeom prst="rect">
            <a:avLst/>
          </a:prstGeom>
          <a:solidFill>
            <a:srgbClr val="F47D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3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集</a:t>
            </a:r>
            <a:endParaRPr kumimoji="1" lang="ja-JP" altLang="en-US" sz="63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66873" y="204784"/>
            <a:ext cx="2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b="1" dirty="0" smtClean="0">
                <a:solidFill>
                  <a:srgbClr val="00B3EF"/>
                </a:solidFill>
                <a:latin typeface="ヒラギノ角ゴ StdN W8" pitchFamily="34" charset="-128"/>
                <a:ea typeface="ヒラギノ角ゴ StdN W8" pitchFamily="34" charset="-128"/>
                <a:cs typeface="メイリオ" panose="020B0604030504040204" pitchFamily="50" charset="-128"/>
              </a:rPr>
              <a:t>パステル</a:t>
            </a:r>
            <a:endParaRPr lang="en-US" altLang="ja-JP" sz="3000" b="1" dirty="0" smtClean="0">
              <a:solidFill>
                <a:srgbClr val="00B3EF"/>
              </a:solidFill>
              <a:latin typeface="ヒラギノ角ゴ StdN W8" pitchFamily="34" charset="-128"/>
              <a:ea typeface="ヒラギノ角ゴ StdN W8" pitchFamily="34" charset="-128"/>
              <a:cs typeface="メイリオ" panose="020B0604030504040204" pitchFamily="50" charset="-128"/>
            </a:endParaRPr>
          </a:p>
          <a:p>
            <a:r>
              <a:rPr lang="ja-JP" altLang="en-US" sz="3000" b="1" dirty="0" smtClean="0">
                <a:solidFill>
                  <a:srgbClr val="00B3EF"/>
                </a:solidFill>
                <a:latin typeface="ヒラギノ角ゴ StdN W8" pitchFamily="34" charset="-128"/>
                <a:ea typeface="ヒラギノ角ゴ StdN W8" pitchFamily="34" charset="-128"/>
                <a:cs typeface="メイリオ" panose="020B0604030504040204" pitchFamily="50" charset="-128"/>
              </a:rPr>
              <a:t>こども園</a:t>
            </a:r>
            <a:endParaRPr lang="en-US" altLang="ja-JP" sz="3000" b="1" dirty="0" smtClean="0">
              <a:solidFill>
                <a:srgbClr val="00B3EF"/>
              </a:solidFill>
              <a:latin typeface="ヒラギノ角ゴ StdN W8" pitchFamily="34" charset="-128"/>
              <a:ea typeface="ヒラギノ角ゴ StdN W8" pitchFamily="34" charset="-128"/>
              <a:cs typeface="メイリオ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71352" y="5313040"/>
            <a:ext cx="22515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000" b="1" dirty="0" smtClean="0">
                <a:solidFill>
                  <a:srgbClr val="FFFF00"/>
                </a:solidFill>
                <a:latin typeface="ヒラギノ角ゴ StdN W8" pitchFamily="34" charset="-128"/>
                <a:ea typeface="ヒラギノ角ゴ StdN W8" pitchFamily="34" charset="-128"/>
                <a:cs typeface="メイリオ" panose="020B0604030504040204" pitchFamily="50" charset="-128"/>
              </a:rPr>
              <a:t>入園説明会</a:t>
            </a:r>
            <a:endParaRPr lang="en-US" altLang="ja-JP" sz="3000" b="1" dirty="0" smtClean="0">
              <a:solidFill>
                <a:srgbClr val="FFFF00"/>
              </a:solidFill>
              <a:latin typeface="ヒラギノ角ゴ StdN W8" pitchFamily="34" charset="-128"/>
              <a:ea typeface="ヒラギノ角ゴ StdN W8" pitchFamily="34" charset="-128"/>
              <a:cs typeface="メイリオ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88640" y="5931781"/>
            <a:ext cx="225150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600" b="1" dirty="0" smtClean="0">
                <a:solidFill>
                  <a:schemeClr val="bg1"/>
                </a:solidFill>
                <a:latin typeface="ヒラギノ角ゴ StdN W8" pitchFamily="34" charset="-128"/>
                <a:ea typeface="ヒラギノ角ゴ StdN W8" pitchFamily="34" charset="-128"/>
                <a:cs typeface="メイリオ" panose="020B0604030504040204" pitchFamily="50" charset="-128"/>
              </a:rPr>
              <a:t>９</a:t>
            </a:r>
            <a:r>
              <a:rPr lang="en-US" altLang="ja-JP" sz="2600" b="1" dirty="0" smtClean="0">
                <a:solidFill>
                  <a:schemeClr val="bg1"/>
                </a:solidFill>
                <a:latin typeface="ヒラギノ角ゴ StdN W8" pitchFamily="34" charset="-128"/>
                <a:ea typeface="ヒラギノ角ゴ StdN W8" pitchFamily="34" charset="-128"/>
                <a:cs typeface="メイリオ" panose="020B0604030504040204" pitchFamily="50" charset="-128"/>
              </a:rPr>
              <a:t>/12</a:t>
            </a:r>
            <a:r>
              <a:rPr lang="ja-JP" altLang="en-US" sz="2600" b="1" dirty="0" smtClean="0">
                <a:solidFill>
                  <a:schemeClr val="bg1"/>
                </a:solidFill>
                <a:latin typeface="ヒラギノ角ゴ StdN W8" pitchFamily="34" charset="-128"/>
                <a:ea typeface="ヒラギノ角ゴ StdN W8" pitchFamily="34" charset="-128"/>
                <a:cs typeface="メイリオ" panose="020B0604030504040204" pitchFamily="50" charset="-128"/>
              </a:rPr>
              <a:t>（土）</a:t>
            </a:r>
            <a:endParaRPr lang="en-US" altLang="ja-JP" sz="2600" b="1" dirty="0" smtClean="0">
              <a:solidFill>
                <a:schemeClr val="bg1"/>
              </a:solidFill>
              <a:latin typeface="ヒラギノ角ゴ StdN W8" pitchFamily="34" charset="-128"/>
              <a:ea typeface="ヒラギノ角ゴ StdN W8" pitchFamily="34" charset="-128"/>
              <a:cs typeface="メイリオ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88640" y="6414932"/>
            <a:ext cx="2251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 smtClean="0">
                <a:solidFill>
                  <a:schemeClr val="bg1"/>
                </a:solidFill>
                <a:latin typeface="ヒラギノ角ゴ StdN W8" pitchFamily="34" charset="-128"/>
                <a:ea typeface="ヒラギノ角ゴ StdN W8" pitchFamily="34" charset="-128"/>
                <a:cs typeface="メイリオ" panose="020B0604030504040204" pitchFamily="50" charset="-128"/>
              </a:rPr>
              <a:t>10:00</a:t>
            </a:r>
            <a:r>
              <a:rPr lang="ja-JP" altLang="en-US" b="1" dirty="0" smtClean="0">
                <a:solidFill>
                  <a:schemeClr val="bg1"/>
                </a:solidFill>
                <a:latin typeface="ヒラギノ角ゴ StdN W8" pitchFamily="34" charset="-128"/>
                <a:ea typeface="ヒラギノ角ゴ StdN W8" pitchFamily="34" charset="-128"/>
                <a:cs typeface="メイリオ" panose="020B0604030504040204" pitchFamily="50" charset="-128"/>
              </a:rPr>
              <a:t>～</a:t>
            </a:r>
            <a:r>
              <a:rPr lang="en-US" altLang="ja-JP" b="1" dirty="0" smtClean="0">
                <a:solidFill>
                  <a:schemeClr val="bg1"/>
                </a:solidFill>
                <a:latin typeface="ヒラギノ角ゴ StdN W8" pitchFamily="34" charset="-128"/>
                <a:ea typeface="ヒラギノ角ゴ StdN W8" pitchFamily="34" charset="-128"/>
                <a:cs typeface="メイリオ" panose="020B0604030504040204" pitchFamily="50" charset="-128"/>
              </a:rPr>
              <a:t>11:00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16632" y="9069650"/>
            <a:ext cx="3236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ja-JP" altLang="en-US" b="1" dirty="0" smtClean="0">
                <a:solidFill>
                  <a:schemeClr val="bg1"/>
                </a:solidFill>
                <a:latin typeface="ヒラギノ角ゴ StdN W8" pitchFamily="34" charset="-128"/>
                <a:ea typeface="ヒラギノ角ゴ StdN W8" pitchFamily="34" charset="-128"/>
                <a:cs typeface="メイリオ" panose="020B0604030504040204" pitchFamily="50" charset="-128"/>
              </a:rPr>
              <a:t>入園願書交付　   </a:t>
            </a:r>
            <a:r>
              <a:rPr lang="en-US" altLang="ja-JP" b="1" dirty="0" smtClean="0">
                <a:solidFill>
                  <a:schemeClr val="bg1"/>
                </a:solidFill>
                <a:latin typeface="ヒラギノ角ゴ StdN W8" pitchFamily="34" charset="-128"/>
                <a:ea typeface="ヒラギノ角ゴ StdN W8" pitchFamily="34" charset="-128"/>
                <a:cs typeface="メイリオ" panose="020B0604030504040204" pitchFamily="50" charset="-128"/>
              </a:rPr>
              <a:t>9/1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ja-JP" altLang="en-US" b="1" dirty="0">
                <a:solidFill>
                  <a:schemeClr val="bg1"/>
                </a:solidFill>
                <a:latin typeface="ヒラギノ角ゴ StdN W8" pitchFamily="34" charset="-128"/>
                <a:ea typeface="ヒラギノ角ゴ StdN W8" pitchFamily="34" charset="-128"/>
                <a:cs typeface="メイリオ" panose="020B0604030504040204" pitchFamily="50" charset="-128"/>
              </a:rPr>
              <a:t>願書</a:t>
            </a:r>
            <a:r>
              <a:rPr lang="ja-JP" altLang="en-US" b="1" dirty="0" smtClean="0">
                <a:solidFill>
                  <a:schemeClr val="bg1"/>
                </a:solidFill>
                <a:latin typeface="ヒラギノ角ゴ StdN W8" pitchFamily="34" charset="-128"/>
                <a:ea typeface="ヒラギノ角ゴ StdN W8" pitchFamily="34" charset="-128"/>
                <a:cs typeface="メイリオ" panose="020B0604030504040204" pitchFamily="50" charset="-128"/>
              </a:rPr>
              <a:t>受付         </a:t>
            </a:r>
            <a:r>
              <a:rPr lang="en-US" altLang="ja-JP" b="1" dirty="0" smtClean="0">
                <a:solidFill>
                  <a:schemeClr val="bg1"/>
                </a:solidFill>
                <a:latin typeface="ヒラギノ角ゴ StdN W8" pitchFamily="34" charset="-128"/>
                <a:ea typeface="ヒラギノ角ゴ StdN W8" pitchFamily="34" charset="-128"/>
                <a:cs typeface="メイリオ" panose="020B0604030504040204" pitchFamily="50" charset="-128"/>
              </a:rPr>
              <a:t>10/1</a:t>
            </a:r>
            <a:r>
              <a:rPr lang="ja-JP" altLang="en-US" b="1" dirty="0" smtClean="0">
                <a:solidFill>
                  <a:schemeClr val="bg1"/>
                </a:solidFill>
                <a:latin typeface="ヒラギノ角ゴ StdN W8" pitchFamily="34" charset="-128"/>
                <a:ea typeface="ヒラギノ角ゴ StdN W8" pitchFamily="34" charset="-128"/>
                <a:cs typeface="メイリオ" panose="020B0604030504040204" pitchFamily="50" charset="-128"/>
              </a:rPr>
              <a:t>　</a:t>
            </a:r>
            <a:endParaRPr lang="en-US" altLang="ja-JP" b="1" dirty="0" smtClean="0">
              <a:solidFill>
                <a:schemeClr val="bg1"/>
              </a:solidFill>
              <a:latin typeface="ヒラギノ角ゴ StdN W8" pitchFamily="34" charset="-128"/>
              <a:ea typeface="ヒラギノ角ゴ StdN W8" pitchFamily="34" charset="-128"/>
              <a:cs typeface="メイリオ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013176" y="7340297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rgbClr val="D8207E"/>
                </a:solidFill>
                <a:latin typeface="ヒラギノ角ゴ StdN W8" pitchFamily="34" charset="-128"/>
                <a:ea typeface="ヒラギノ角ゴ StdN W8" pitchFamily="34" charset="-128"/>
                <a:cs typeface="メイリオ" panose="020B0604030504040204" pitchFamily="50" charset="-128"/>
              </a:rPr>
              <a:t>詳しくは説明会で！</a:t>
            </a:r>
            <a:endParaRPr lang="en-US" altLang="ja-JP" sz="1200" b="1" dirty="0" smtClean="0">
              <a:solidFill>
                <a:srgbClr val="D8207E"/>
              </a:solidFill>
              <a:latin typeface="ヒラギノ角ゴ StdN W8" pitchFamily="34" charset="-128"/>
              <a:ea typeface="ヒラギノ角ゴ StdN W8" pitchFamily="34" charset="-128"/>
              <a:cs typeface="メイリオ" panose="020B0604030504040204" pitchFamily="50" charset="-128"/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151107" y="1520500"/>
            <a:ext cx="2748115" cy="27481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写真を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入れてください</a:t>
            </a:r>
            <a:endParaRPr kumimoji="1" lang="ja-JP" altLang="en-US" dirty="0"/>
          </a:p>
        </p:txBody>
      </p:sp>
      <p:sp>
        <p:nvSpPr>
          <p:cNvPr id="32" name="円/楕円 31"/>
          <p:cNvSpPr/>
          <p:nvPr/>
        </p:nvSpPr>
        <p:spPr>
          <a:xfrm>
            <a:off x="4311992" y="1601269"/>
            <a:ext cx="1913916" cy="191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写真を</a:t>
            </a:r>
            <a:endParaRPr lang="en-US" altLang="ja-JP" dirty="0"/>
          </a:p>
          <a:p>
            <a:pPr algn="ctr"/>
            <a:r>
              <a:rPr lang="ja-JP" altLang="en-US" dirty="0" smtClean="0"/>
              <a:t>入れて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ください</a:t>
            </a:r>
            <a:endParaRPr lang="ja-JP" altLang="en-US" dirty="0"/>
          </a:p>
        </p:txBody>
      </p:sp>
      <p:sp>
        <p:nvSpPr>
          <p:cNvPr id="33" name="円/楕円 32"/>
          <p:cNvSpPr/>
          <p:nvPr/>
        </p:nvSpPr>
        <p:spPr>
          <a:xfrm>
            <a:off x="5349318" y="3368823"/>
            <a:ext cx="1365095" cy="13650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写真を</a:t>
            </a:r>
            <a:endParaRPr lang="en-US" altLang="ja-JP" dirty="0"/>
          </a:p>
          <a:p>
            <a:pPr algn="ctr"/>
            <a:r>
              <a:rPr lang="ja-JP" altLang="en-US" dirty="0"/>
              <a:t>入れてください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7230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128</Words>
  <Application>Microsoft Office PowerPoint</Application>
  <PresentationFormat>A4 210 x 297 mm</PresentationFormat>
  <Paragraphs>38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豊島 直子</dc:creator>
  <cp:lastModifiedBy>豊島 直子</cp:lastModifiedBy>
  <cp:revision>15</cp:revision>
  <dcterms:created xsi:type="dcterms:W3CDTF">2015-06-18T05:25:34Z</dcterms:created>
  <dcterms:modified xsi:type="dcterms:W3CDTF">2015-06-19T00:30:34Z</dcterms:modified>
</cp:coreProperties>
</file>